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0" r:id="rId1"/>
  </p:sldMasterIdLst>
  <p:sldIdLst>
    <p:sldId id="256" r:id="rId2"/>
    <p:sldId id="27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3607564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35661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770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3898362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6354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1828319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492421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79696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639968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9EECE4-B875-44E9-BAF3-4B340C8F0322}" type="datetimeFigureOut">
              <a:rPr lang="en-IN" smtClean="0"/>
              <a:t>14-03-2026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353600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9EECE4-B875-44E9-BAF3-4B340C8F0322}" type="datetimeFigureOut">
              <a:rPr lang="en-IN" smtClean="0"/>
              <a:t>14-03-2026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08634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9EECE4-B875-44E9-BAF3-4B340C8F0322}" type="datetimeFigureOut">
              <a:rPr lang="en-IN" smtClean="0"/>
              <a:t>14-03-2026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71093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9EECE4-B875-44E9-BAF3-4B340C8F0322}" type="datetimeFigureOut">
              <a:rPr lang="en-IN" smtClean="0"/>
              <a:t>14-03-2026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2889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9EECE4-B875-44E9-BAF3-4B340C8F0322}" type="datetimeFigureOut">
              <a:rPr lang="en-IN" smtClean="0"/>
              <a:t>14-03-2026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17163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9EECE4-B875-44E9-BAF3-4B340C8F0322}" type="datetimeFigureOut">
              <a:rPr lang="en-IN" smtClean="0"/>
              <a:t>14-03-2026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1931250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9EECE4-B875-44E9-BAF3-4B340C8F0322}" type="datetimeFigureOut">
              <a:rPr lang="en-IN" smtClean="0"/>
              <a:t>14-03-2026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77AF87-C825-4304-971E-01133629CE8D}" type="slidenum">
              <a:rPr lang="en-IN" smtClean="0"/>
              <a:t>‹#›</a:t>
            </a:fld>
            <a:endParaRPr lang="en-IN"/>
          </a:p>
        </p:txBody>
      </p:sp>
    </p:spTree>
    <p:extLst>
      <p:ext uri="{BB962C8B-B14F-4D97-AF65-F5344CB8AC3E}">
        <p14:creationId xmlns:p14="http://schemas.microsoft.com/office/powerpoint/2010/main" val="2045381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69EECE4-B875-44E9-BAF3-4B340C8F0322}" type="datetimeFigureOut">
              <a:rPr lang="en-IN" smtClean="0"/>
              <a:t>14-03-2026</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A77AF87-C825-4304-971E-01133629CE8D}" type="slidenum">
              <a:rPr lang="en-IN" smtClean="0"/>
              <a:t>‹#›</a:t>
            </a:fld>
            <a:endParaRPr lang="en-IN"/>
          </a:p>
        </p:txBody>
      </p:sp>
    </p:spTree>
    <p:extLst>
      <p:ext uri="{BB962C8B-B14F-4D97-AF65-F5344CB8AC3E}">
        <p14:creationId xmlns:p14="http://schemas.microsoft.com/office/powerpoint/2010/main" val="1097184088"/>
      </p:ext>
    </p:extLst>
  </p:cSld>
  <p:clrMap bg1="dk1" tx1="lt1" bg2="dk2" tx2="lt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43" r:id="rId13"/>
    <p:sldLayoutId id="2147484044" r:id="rId14"/>
    <p:sldLayoutId id="2147484045" r:id="rId15"/>
    <p:sldLayoutId id="214748404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7.png"/><Relationship Id="rId7"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donation%20for%20library.docx"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tst%20desk%20donetion.docx" TargetMode="Externa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7273" y="1080655"/>
            <a:ext cx="2807527" cy="3865418"/>
          </a:xfrm>
          <a:prstGeom prst="rect">
            <a:avLst/>
          </a:prstGeom>
        </p:spPr>
      </p:pic>
      <p:sp>
        <p:nvSpPr>
          <p:cNvPr id="2" name="Title 1"/>
          <p:cNvSpPr>
            <a:spLocks noGrp="1"/>
          </p:cNvSpPr>
          <p:nvPr>
            <p:ph type="title"/>
          </p:nvPr>
        </p:nvSpPr>
        <p:spPr>
          <a:xfrm>
            <a:off x="385946" y="298139"/>
            <a:ext cx="11333018" cy="1320800"/>
          </a:xfrm>
        </p:spPr>
        <p:txBody>
          <a:bodyPr>
            <a:normAutofit/>
          </a:bodyPr>
          <a:lstStyle/>
          <a:p>
            <a:r>
              <a:rPr lang="en-IN" sz="3200" b="1" dirty="0"/>
              <a:t>Master Project Report</a:t>
            </a:r>
            <a:r>
              <a:rPr lang="en-IN" sz="3200" dirty="0"/>
              <a:t> for </a:t>
            </a:r>
            <a:r>
              <a:rPr lang="en-IN" sz="3200" b="1" dirty="0"/>
              <a:t>TST Social Development Trust</a:t>
            </a:r>
            <a:r>
              <a:rPr lang="en-IN" sz="3200" dirty="0"/>
              <a:t>.</a:t>
            </a:r>
          </a:p>
        </p:txBody>
      </p:sp>
      <p:sp>
        <p:nvSpPr>
          <p:cNvPr id="3" name="Content Placeholder 2"/>
          <p:cNvSpPr>
            <a:spLocks noGrp="1"/>
          </p:cNvSpPr>
          <p:nvPr>
            <p:ph idx="1"/>
          </p:nvPr>
        </p:nvSpPr>
        <p:spPr>
          <a:xfrm>
            <a:off x="677334" y="2160589"/>
            <a:ext cx="5820448" cy="3880773"/>
          </a:xfrm>
        </p:spPr>
        <p:txBody>
          <a:bodyPr/>
          <a:lstStyle/>
          <a:p>
            <a:pPr lvl="0"/>
            <a:r>
              <a:rPr lang="en-IN" b="1" dirty="0"/>
              <a:t>Project Name:</a:t>
            </a:r>
            <a:r>
              <a:rPr lang="en-IN" dirty="0"/>
              <a:t> </a:t>
            </a:r>
            <a:r>
              <a:rPr lang="en-IN" i="1" dirty="0"/>
              <a:t>Project </a:t>
            </a:r>
            <a:r>
              <a:rPr lang="en-IN" i="1" dirty="0" err="1"/>
              <a:t>Progotishila</a:t>
            </a:r>
            <a:r>
              <a:rPr lang="en-IN" dirty="0"/>
              <a:t> </a:t>
            </a:r>
            <a:r>
              <a:rPr lang="bn-IN" dirty="0"/>
              <a:t>প্রগতিশীলা</a:t>
            </a:r>
            <a:r>
              <a:rPr lang="en-IN" dirty="0" smtClean="0"/>
              <a:t>(The </a:t>
            </a:r>
            <a:r>
              <a:rPr lang="en-IN" dirty="0"/>
              <a:t>Progressive Path).</a:t>
            </a:r>
          </a:p>
          <a:p>
            <a:pPr lvl="0"/>
            <a:r>
              <a:rPr lang="en-IN" b="1" dirty="0"/>
              <a:t>Organization:</a:t>
            </a:r>
            <a:r>
              <a:rPr lang="en-IN" dirty="0"/>
              <a:t> TST Social Development Trust (</a:t>
            </a:r>
            <a:r>
              <a:rPr lang="en-IN" dirty="0" err="1"/>
              <a:t>Jibantala</a:t>
            </a:r>
            <a:r>
              <a:rPr lang="en-IN" dirty="0"/>
              <a:t>, South 24 </a:t>
            </a:r>
            <a:r>
              <a:rPr lang="en-IN" dirty="0" err="1"/>
              <a:t>Parganas</a:t>
            </a:r>
            <a:r>
              <a:rPr lang="en-IN" dirty="0"/>
              <a:t>).</a:t>
            </a:r>
          </a:p>
          <a:p>
            <a:pPr lvl="0"/>
            <a:r>
              <a:rPr lang="en-IN" b="1" dirty="0"/>
              <a:t>Registration:</a:t>
            </a:r>
            <a:r>
              <a:rPr lang="en-IN" dirty="0"/>
              <a:t> </a:t>
            </a:r>
            <a:r>
              <a:rPr lang="en-IN" b="1" dirty="0"/>
              <a:t>80G/12A Validated.</a:t>
            </a:r>
            <a:endParaRPr lang="en-IN" dirty="0"/>
          </a:p>
          <a:p>
            <a:pPr lvl="0"/>
            <a:r>
              <a:rPr lang="en-IN" b="1" dirty="0"/>
              <a:t>Tagline:</a:t>
            </a:r>
            <a:r>
              <a:rPr lang="en-IN" dirty="0"/>
              <a:t> "Farming for Nutrition, Coaching for Champions."</a:t>
            </a:r>
          </a:p>
          <a:p>
            <a:endParaRPr lang="en-IN"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8828" y="1076303"/>
            <a:ext cx="2543463" cy="254346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5618" y="3855294"/>
            <a:ext cx="4253346" cy="3002706"/>
          </a:xfrm>
          <a:prstGeom prst="rect">
            <a:avLst/>
          </a:prstGeom>
        </p:spPr>
      </p:pic>
    </p:spTree>
    <p:extLst>
      <p:ext uri="{BB962C8B-B14F-4D97-AF65-F5344CB8AC3E}">
        <p14:creationId xmlns:p14="http://schemas.microsoft.com/office/powerpoint/2010/main" val="4040238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Integrated Livestock Model (</a:t>
            </a:r>
            <a:r>
              <a:rPr lang="en-IN" b="1" dirty="0" err="1"/>
              <a:t>Duckery</a:t>
            </a:r>
            <a:r>
              <a:rPr lang="en-IN" b="1" dirty="0"/>
              <a:t> &amp; Poultry)</a:t>
            </a:r>
            <a:endParaRPr lang="en-IN" dirty="0"/>
          </a:p>
        </p:txBody>
      </p:sp>
      <p:sp>
        <p:nvSpPr>
          <p:cNvPr id="3" name="Content Placeholder 2"/>
          <p:cNvSpPr>
            <a:spLocks noGrp="1"/>
          </p:cNvSpPr>
          <p:nvPr>
            <p:ph idx="1"/>
          </p:nvPr>
        </p:nvSpPr>
        <p:spPr>
          <a:xfrm>
            <a:off x="677334" y="2160589"/>
            <a:ext cx="7150484" cy="3880773"/>
          </a:xfrm>
        </p:spPr>
        <p:txBody>
          <a:bodyPr/>
          <a:lstStyle/>
          <a:p>
            <a:pPr lvl="0"/>
            <a:r>
              <a:rPr lang="en-IN" b="1" dirty="0"/>
              <a:t>Model:</a:t>
            </a:r>
            <a:r>
              <a:rPr lang="en-IN" dirty="0"/>
              <a:t> 100 Ducks (Khaki Campbell) + 50 Free-range Chickens.</a:t>
            </a:r>
          </a:p>
          <a:p>
            <a:pPr lvl="0"/>
            <a:r>
              <a:rPr lang="en-IN" b="1" dirty="0"/>
              <a:t>Integration:</a:t>
            </a:r>
            <a:r>
              <a:rPr lang="en-IN" dirty="0"/>
              <a:t> Sheds built over the two ponds to recycle waste as fish feed.</a:t>
            </a:r>
          </a:p>
          <a:p>
            <a:pPr lvl="0"/>
            <a:r>
              <a:rPr lang="en-IN" b="1" dirty="0"/>
              <a:t>Outcome:</a:t>
            </a:r>
            <a:r>
              <a:rPr lang="en-IN" dirty="0"/>
              <a:t> 80+ eggs per day for student nutrition.</a:t>
            </a:r>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1055" y="1258379"/>
            <a:ext cx="3655521" cy="2588625"/>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40" t="49508" r="-740" b="-1849"/>
          <a:stretch/>
        </p:blipFill>
        <p:spPr>
          <a:xfrm>
            <a:off x="4262438" y="4100975"/>
            <a:ext cx="5110249" cy="254779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5924" y="3308838"/>
            <a:ext cx="2373889" cy="2373889"/>
          </a:xfrm>
          <a:prstGeom prst="rect">
            <a:avLst/>
          </a:prstGeom>
        </p:spPr>
      </p:pic>
    </p:spTree>
    <p:extLst>
      <p:ext uri="{BB962C8B-B14F-4D97-AF65-F5344CB8AC3E}">
        <p14:creationId xmlns:p14="http://schemas.microsoft.com/office/powerpoint/2010/main" val="708176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Aquaculture (Blue Revolution)</a:t>
            </a:r>
            <a:r>
              <a:rPr lang="en-IN" dirty="0"/>
              <a:t/>
            </a:r>
            <a:br>
              <a:rPr lang="en-IN" dirty="0"/>
            </a:br>
            <a:endParaRPr lang="en-IN" dirty="0"/>
          </a:p>
        </p:txBody>
      </p:sp>
      <p:sp>
        <p:nvSpPr>
          <p:cNvPr id="3" name="Content Placeholder 2"/>
          <p:cNvSpPr>
            <a:spLocks noGrp="1"/>
          </p:cNvSpPr>
          <p:nvPr>
            <p:ph idx="1"/>
          </p:nvPr>
        </p:nvSpPr>
        <p:spPr>
          <a:xfrm>
            <a:off x="677334" y="2160589"/>
            <a:ext cx="6817975" cy="3880773"/>
          </a:xfrm>
        </p:spPr>
        <p:txBody>
          <a:bodyPr/>
          <a:lstStyle/>
          <a:p>
            <a:pPr lvl="0"/>
            <a:r>
              <a:rPr lang="en-IN" b="1" dirty="0"/>
              <a:t>Current Asset:</a:t>
            </a:r>
            <a:r>
              <a:rPr lang="en-IN" dirty="0"/>
              <a:t> 2 Small Ponds.</a:t>
            </a:r>
          </a:p>
          <a:p>
            <a:pPr lvl="0"/>
            <a:r>
              <a:rPr lang="en-IN" b="1" dirty="0"/>
              <a:t>Enhancement:</a:t>
            </a:r>
            <a:r>
              <a:rPr lang="en-IN" dirty="0"/>
              <a:t> Scientific stocking of </a:t>
            </a:r>
            <a:r>
              <a:rPr lang="en-IN" dirty="0" err="1"/>
              <a:t>Rohu</a:t>
            </a:r>
            <a:r>
              <a:rPr lang="en-IN" dirty="0"/>
              <a:t>, </a:t>
            </a:r>
            <a:r>
              <a:rPr lang="en-IN" dirty="0" err="1"/>
              <a:t>Katla</a:t>
            </a:r>
            <a:r>
              <a:rPr lang="en-IN" dirty="0"/>
              <a:t>, </a:t>
            </a:r>
            <a:r>
              <a:rPr lang="en-IN" dirty="0" err="1" smtClean="0"/>
              <a:t>jiol</a:t>
            </a:r>
            <a:r>
              <a:rPr lang="en-IN" dirty="0" smtClean="0"/>
              <a:t> </a:t>
            </a:r>
            <a:r>
              <a:rPr lang="en-IN" dirty="0" err="1" smtClean="0"/>
              <a:t>mach</a:t>
            </a:r>
            <a:r>
              <a:rPr lang="en-IN" dirty="0" smtClean="0"/>
              <a:t> and Tilapia</a:t>
            </a:r>
            <a:endParaRPr lang="en-IN" dirty="0"/>
          </a:p>
          <a:p>
            <a:pPr lvl="0"/>
            <a:r>
              <a:rPr lang="en-IN" b="1" dirty="0"/>
              <a:t>Cycle:</a:t>
            </a:r>
            <a:r>
              <a:rPr lang="en-IN" dirty="0"/>
              <a:t> Annual harvest providing protein and revenue.</a:t>
            </a:r>
          </a:p>
          <a:p>
            <a:pPr lvl="0"/>
            <a:r>
              <a:rPr lang="en-IN" b="1" dirty="0"/>
              <a:t>Budget (Seed &amp; Feed):</a:t>
            </a:r>
            <a:r>
              <a:rPr lang="en-IN" dirty="0"/>
              <a:t> </a:t>
            </a:r>
            <a:r>
              <a:rPr lang="en-IN" b="1" dirty="0"/>
              <a:t>₹1,00,000.</a:t>
            </a:r>
            <a:endParaRPr lang="en-IN" dirty="0"/>
          </a:p>
          <a:p>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927" y="1579418"/>
            <a:ext cx="4807527" cy="3880197"/>
          </a:xfrm>
          <a:prstGeom prst="rect">
            <a:avLst/>
          </a:prstGeom>
        </p:spPr>
      </p:pic>
    </p:spTree>
    <p:extLst>
      <p:ext uri="{BB962C8B-B14F-4D97-AF65-F5344CB8AC3E}">
        <p14:creationId xmlns:p14="http://schemas.microsoft.com/office/powerpoint/2010/main" val="225201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The Organic Kitchen Garden</a:t>
            </a:r>
            <a:endParaRPr lang="en-IN" dirty="0"/>
          </a:p>
        </p:txBody>
      </p:sp>
      <p:sp>
        <p:nvSpPr>
          <p:cNvPr id="3" name="Content Placeholder 2"/>
          <p:cNvSpPr>
            <a:spLocks noGrp="1"/>
          </p:cNvSpPr>
          <p:nvPr>
            <p:ph idx="1"/>
          </p:nvPr>
        </p:nvSpPr>
        <p:spPr>
          <a:xfrm>
            <a:off x="677334" y="2160589"/>
            <a:ext cx="7192048" cy="3880773"/>
          </a:xfrm>
        </p:spPr>
        <p:txBody>
          <a:bodyPr/>
          <a:lstStyle/>
          <a:p>
            <a:pPr lvl="0"/>
            <a:r>
              <a:rPr lang="en-IN" b="1" dirty="0"/>
              <a:t>Concept:</a:t>
            </a:r>
            <a:r>
              <a:rPr lang="en-IN" dirty="0"/>
              <a:t> Utilizing 0.5 </a:t>
            </a:r>
            <a:r>
              <a:rPr lang="en-IN" dirty="0" err="1"/>
              <a:t>Bigha</a:t>
            </a:r>
            <a:r>
              <a:rPr lang="en-IN" dirty="0"/>
              <a:t> for seasonal vegetables (Spinach, Gourds, Tomatoes).</a:t>
            </a:r>
          </a:p>
          <a:p>
            <a:pPr lvl="0"/>
            <a:r>
              <a:rPr lang="en-IN" b="1" dirty="0"/>
              <a:t>Method:</a:t>
            </a:r>
            <a:r>
              <a:rPr lang="en-IN" dirty="0"/>
              <a:t> Vermicomposting using pond waste.</a:t>
            </a:r>
          </a:p>
          <a:p>
            <a:pPr lvl="0"/>
            <a:r>
              <a:rPr lang="en-IN" b="1" dirty="0"/>
              <a:t>Benefit:</a:t>
            </a:r>
            <a:r>
              <a:rPr lang="en-IN" dirty="0"/>
              <a:t> Zero-cost organic vegetables for daily student snacks.</a:t>
            </a:r>
          </a:p>
          <a:p>
            <a:endParaRPr lang="en-IN"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8763" y="315300"/>
            <a:ext cx="3671455" cy="3690577"/>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5926" y="3200400"/>
            <a:ext cx="3676649" cy="3086100"/>
          </a:xfrm>
          <a:prstGeom prst="rect">
            <a:avLst/>
          </a:prstGeom>
        </p:spPr>
      </p:pic>
    </p:spTree>
    <p:extLst>
      <p:ext uri="{BB962C8B-B14F-4D97-AF65-F5344CB8AC3E}">
        <p14:creationId xmlns:p14="http://schemas.microsoft.com/office/powerpoint/2010/main" val="17706012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High-Protein Nutrition Program</a:t>
            </a:r>
            <a:endParaRPr lang="en-IN" dirty="0"/>
          </a:p>
        </p:txBody>
      </p:sp>
      <p:sp>
        <p:nvSpPr>
          <p:cNvPr id="3" name="Content Placeholder 2"/>
          <p:cNvSpPr>
            <a:spLocks noGrp="1"/>
          </p:cNvSpPr>
          <p:nvPr>
            <p:ph idx="1"/>
          </p:nvPr>
        </p:nvSpPr>
        <p:spPr/>
        <p:txBody>
          <a:bodyPr/>
          <a:lstStyle/>
          <a:p>
            <a:pPr lvl="0"/>
            <a:r>
              <a:rPr lang="en-IN" b="1" dirty="0"/>
              <a:t>The "Champion’s Plate":</a:t>
            </a:r>
            <a:endParaRPr lang="en-IN" sz="1800" dirty="0"/>
          </a:p>
          <a:p>
            <a:pPr lvl="1"/>
            <a:r>
              <a:rPr lang="en-IN" b="1" dirty="0"/>
              <a:t>Daily:</a:t>
            </a:r>
            <a:r>
              <a:rPr lang="en-IN" dirty="0"/>
              <a:t> 1 Boiled Egg + Sprouted Chana.</a:t>
            </a:r>
            <a:endParaRPr lang="en-IN" sz="1600" dirty="0"/>
          </a:p>
          <a:p>
            <a:pPr lvl="1"/>
            <a:r>
              <a:rPr lang="en-IN" b="1" dirty="0"/>
              <a:t>Weekly:</a:t>
            </a:r>
            <a:r>
              <a:rPr lang="en-IN" dirty="0"/>
              <a:t> Vegetable Medley from the garden.</a:t>
            </a:r>
            <a:endParaRPr lang="en-IN" sz="1600" dirty="0"/>
          </a:p>
          <a:p>
            <a:pPr lvl="1"/>
            <a:r>
              <a:rPr lang="en-IN" b="1" dirty="0"/>
              <a:t>Monthly:</a:t>
            </a:r>
            <a:r>
              <a:rPr lang="en-IN" dirty="0"/>
              <a:t> Fresh fish protein from the ponds.</a:t>
            </a:r>
            <a:endParaRPr lang="en-IN" sz="1600" dirty="0"/>
          </a:p>
          <a:p>
            <a:pPr lvl="0"/>
            <a:r>
              <a:rPr lang="en-IN" b="1" dirty="0"/>
              <a:t>Target:</a:t>
            </a:r>
            <a:r>
              <a:rPr lang="en-IN" dirty="0"/>
              <a:t> Increasing bone density and stamina for athletes.</a:t>
            </a:r>
            <a:endParaRPr lang="en-IN" sz="1800" dirty="0"/>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446" y="410659"/>
            <a:ext cx="2616776" cy="174993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027" y="1595034"/>
            <a:ext cx="2616777" cy="16383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01990" y="2915834"/>
            <a:ext cx="2712026" cy="196547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5439" y="4765013"/>
            <a:ext cx="2619375" cy="1743075"/>
          </a:xfrm>
          <a:prstGeom prst="rect">
            <a:avLst/>
          </a:prstGeom>
        </p:spPr>
      </p:pic>
    </p:spTree>
    <p:extLst>
      <p:ext uri="{BB962C8B-B14F-4D97-AF65-F5344CB8AC3E}">
        <p14:creationId xmlns:p14="http://schemas.microsoft.com/office/powerpoint/2010/main" val="533081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Sports Excellence Module</a:t>
            </a:r>
            <a:endParaRPr lang="en-IN" dirty="0"/>
          </a:p>
        </p:txBody>
      </p:sp>
      <p:sp>
        <p:nvSpPr>
          <p:cNvPr id="3" name="Content Placeholder 2"/>
          <p:cNvSpPr>
            <a:spLocks noGrp="1"/>
          </p:cNvSpPr>
          <p:nvPr>
            <p:ph idx="1"/>
          </p:nvPr>
        </p:nvSpPr>
        <p:spPr>
          <a:xfrm>
            <a:off x="677334" y="2160589"/>
            <a:ext cx="7275175" cy="3880773"/>
          </a:xfrm>
        </p:spPr>
        <p:txBody>
          <a:bodyPr/>
          <a:lstStyle/>
          <a:p>
            <a:pPr lvl="0"/>
            <a:r>
              <a:rPr lang="en-IN" b="1" dirty="0"/>
              <a:t>Current Success:</a:t>
            </a:r>
            <a:r>
              <a:rPr lang="en-IN" dirty="0"/>
              <a:t> 4</a:t>
            </a:r>
            <a:r>
              <a:rPr lang="en-IN" dirty="0" smtClean="0"/>
              <a:t> </a:t>
            </a:r>
            <a:r>
              <a:rPr lang="en-IN" dirty="0"/>
              <a:t>District-level players.</a:t>
            </a:r>
          </a:p>
          <a:p>
            <a:pPr lvl="0"/>
            <a:r>
              <a:rPr lang="en-IN" b="1" dirty="0"/>
              <a:t>Requirement:</a:t>
            </a:r>
            <a:r>
              <a:rPr lang="en-IN" dirty="0"/>
              <a:t> </a:t>
            </a:r>
            <a:r>
              <a:rPr lang="en-IN" dirty="0" err="1"/>
              <a:t>Leveling</a:t>
            </a:r>
            <a:r>
              <a:rPr lang="en-IN" dirty="0"/>
              <a:t> 0.5 </a:t>
            </a:r>
            <a:r>
              <a:rPr lang="en-IN" dirty="0" err="1"/>
              <a:t>Bigha</a:t>
            </a:r>
            <a:r>
              <a:rPr lang="en-IN" dirty="0"/>
              <a:t> for Athletics/Football practice + basic kits.</a:t>
            </a:r>
          </a:p>
          <a:p>
            <a:pPr lvl="0"/>
            <a:r>
              <a:rPr lang="en-IN" b="1" dirty="0"/>
              <a:t>Coaching:</a:t>
            </a:r>
            <a:r>
              <a:rPr lang="en-IN" dirty="0"/>
              <a:t> Hiring weekend specialist coaches using Trust revenue.</a:t>
            </a:r>
          </a:p>
          <a:p>
            <a:pPr lvl="0"/>
            <a:r>
              <a:rPr lang="en-IN" b="1" dirty="0"/>
              <a:t>Budget:</a:t>
            </a:r>
            <a:r>
              <a:rPr lang="en-IN" dirty="0"/>
              <a:t> </a:t>
            </a:r>
            <a:r>
              <a:rPr lang="en-IN" b="1" dirty="0"/>
              <a:t>₹80,000</a:t>
            </a:r>
            <a:r>
              <a:rPr lang="en-IN" dirty="0"/>
              <a:t> </a:t>
            </a:r>
            <a:r>
              <a:rPr lang="en-IN" dirty="0" smtClean="0"/>
              <a:t>(Equipment's/Ground </a:t>
            </a:r>
            <a:r>
              <a:rPr lang="en-IN" dirty="0"/>
              <a:t>prep).</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577" y="445295"/>
            <a:ext cx="2857500" cy="16002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9064" y="1601499"/>
            <a:ext cx="1899371" cy="247173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7094" y="3806536"/>
            <a:ext cx="2540902" cy="159673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3336" y="5015128"/>
            <a:ext cx="2790825" cy="1638300"/>
          </a:xfrm>
          <a:prstGeom prst="rect">
            <a:avLst/>
          </a:prstGeom>
        </p:spPr>
      </p:pic>
    </p:spTree>
    <p:extLst>
      <p:ext uri="{BB962C8B-B14F-4D97-AF65-F5344CB8AC3E}">
        <p14:creationId xmlns:p14="http://schemas.microsoft.com/office/powerpoint/2010/main" val="3881424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Cultural &amp; Arts Wing</a:t>
            </a:r>
            <a:endParaRPr lang="en-IN" dirty="0"/>
          </a:p>
        </p:txBody>
      </p:sp>
      <p:sp>
        <p:nvSpPr>
          <p:cNvPr id="3" name="Content Placeholder 2"/>
          <p:cNvSpPr>
            <a:spLocks noGrp="1"/>
          </p:cNvSpPr>
          <p:nvPr>
            <p:ph idx="1"/>
          </p:nvPr>
        </p:nvSpPr>
        <p:spPr>
          <a:xfrm>
            <a:off x="677334" y="2160589"/>
            <a:ext cx="7178194" cy="3880773"/>
          </a:xfrm>
        </p:spPr>
        <p:txBody>
          <a:bodyPr/>
          <a:lstStyle/>
          <a:p>
            <a:pPr lvl="0"/>
            <a:r>
              <a:rPr lang="en-IN" b="1" dirty="0"/>
              <a:t>Talent:</a:t>
            </a:r>
            <a:r>
              <a:rPr lang="en-IN" dirty="0"/>
              <a:t> Painting, Recitation, and Folk Arts.</a:t>
            </a:r>
          </a:p>
          <a:p>
            <a:pPr lvl="0"/>
            <a:r>
              <a:rPr lang="en-IN" b="1" dirty="0"/>
              <a:t>Facility:</a:t>
            </a:r>
            <a:r>
              <a:rPr lang="en-IN" dirty="0"/>
              <a:t> Dedicated wall space for mural painting and a sound-cushioned recitation corner.</a:t>
            </a:r>
          </a:p>
          <a:p>
            <a:pPr lvl="0"/>
            <a:r>
              <a:rPr lang="en-IN" b="1" dirty="0"/>
              <a:t>Tools:</a:t>
            </a:r>
            <a:r>
              <a:rPr lang="en-IN" dirty="0"/>
              <a:t> Professional paint kits, easels, and a portable sound system.</a:t>
            </a:r>
          </a:p>
          <a:p>
            <a:pPr lvl="0"/>
            <a:r>
              <a:rPr lang="en-IN" b="1" dirty="0"/>
              <a:t>Budget:</a:t>
            </a:r>
            <a:r>
              <a:rPr lang="en-IN" dirty="0"/>
              <a:t> </a:t>
            </a:r>
            <a:r>
              <a:rPr lang="en-IN" b="1" dirty="0"/>
              <a:t>₹50,000.</a:t>
            </a:r>
            <a:endParaRPr lang="en-IN" dirty="0"/>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5528" y="648854"/>
            <a:ext cx="3539836" cy="29302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5528" y="3915952"/>
            <a:ext cx="3539835" cy="2355599"/>
          </a:xfrm>
          <a:prstGeom prst="rect">
            <a:avLst/>
          </a:prstGeom>
        </p:spPr>
      </p:pic>
    </p:spTree>
    <p:extLst>
      <p:ext uri="{BB962C8B-B14F-4D97-AF65-F5344CB8AC3E}">
        <p14:creationId xmlns:p14="http://schemas.microsoft.com/office/powerpoint/2010/main" val="7028788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61" y="364340"/>
            <a:ext cx="11154448" cy="958922"/>
          </a:xfrm>
        </p:spPr>
        <p:txBody>
          <a:bodyPr>
            <a:normAutofit fontScale="90000"/>
          </a:bodyPr>
          <a:lstStyle/>
          <a:p>
            <a:r>
              <a:rPr lang="en-IN" b="1" dirty="0"/>
              <a:t>Parent Empowerment (Socio-Economic Upliftment)</a:t>
            </a:r>
            <a:endParaRPr lang="en-IN" dirty="0"/>
          </a:p>
        </p:txBody>
      </p:sp>
      <p:sp>
        <p:nvSpPr>
          <p:cNvPr id="3" name="Content Placeholder 2"/>
          <p:cNvSpPr>
            <a:spLocks noGrp="1"/>
          </p:cNvSpPr>
          <p:nvPr>
            <p:ph idx="1"/>
          </p:nvPr>
        </p:nvSpPr>
        <p:spPr>
          <a:xfrm>
            <a:off x="677334" y="2160589"/>
            <a:ext cx="6901102" cy="3880773"/>
          </a:xfrm>
        </p:spPr>
        <p:txBody>
          <a:bodyPr/>
          <a:lstStyle/>
          <a:p>
            <a:pPr lvl="0"/>
            <a:r>
              <a:rPr lang="en-IN" b="1" dirty="0"/>
              <a:t>SHG Model:</a:t>
            </a:r>
            <a:r>
              <a:rPr lang="en-IN" dirty="0"/>
              <a:t> 10 Mothers' Self-Help Groups managing the livestock.</a:t>
            </a:r>
          </a:p>
          <a:p>
            <a:pPr lvl="0"/>
            <a:r>
              <a:rPr lang="en-IN" b="1" dirty="0"/>
              <a:t>Livelihood:</a:t>
            </a:r>
            <a:r>
              <a:rPr lang="en-IN" dirty="0"/>
              <a:t> Profit sharing from egg/fish sales to boost household income.</a:t>
            </a:r>
          </a:p>
          <a:p>
            <a:pPr lvl="0"/>
            <a:r>
              <a:rPr lang="en-IN" b="1" dirty="0"/>
              <a:t>Training:</a:t>
            </a:r>
            <a:r>
              <a:rPr lang="en-IN" dirty="0"/>
              <a:t> Monthly workshops on financial literacy and organic farming.</a:t>
            </a:r>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4807" y="1647024"/>
            <a:ext cx="2193927" cy="164869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1999" y="2424545"/>
            <a:ext cx="2154837" cy="174234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830" y="4627418"/>
            <a:ext cx="3519055" cy="175952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4567" y="4166885"/>
            <a:ext cx="3083558" cy="246654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0334" y="4396998"/>
            <a:ext cx="2698595" cy="2124583"/>
          </a:xfrm>
          <a:prstGeom prst="rect">
            <a:avLst/>
          </a:prstGeom>
        </p:spPr>
      </p:pic>
    </p:spTree>
    <p:extLst>
      <p:ext uri="{BB962C8B-B14F-4D97-AF65-F5344CB8AC3E}">
        <p14:creationId xmlns:p14="http://schemas.microsoft.com/office/powerpoint/2010/main" val="768736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Socio-Economic Impact Metrics</a:t>
            </a:r>
            <a:endParaRPr lang="en-IN" dirty="0"/>
          </a:p>
        </p:txBody>
      </p:sp>
      <p:sp>
        <p:nvSpPr>
          <p:cNvPr id="3" name="Content Placeholder 2"/>
          <p:cNvSpPr>
            <a:spLocks noGrp="1"/>
          </p:cNvSpPr>
          <p:nvPr>
            <p:ph idx="1"/>
          </p:nvPr>
        </p:nvSpPr>
        <p:spPr>
          <a:xfrm>
            <a:off x="677334" y="2160589"/>
            <a:ext cx="7344448" cy="3880773"/>
          </a:xfrm>
        </p:spPr>
        <p:txBody>
          <a:bodyPr/>
          <a:lstStyle/>
          <a:p>
            <a:pPr lvl="0"/>
            <a:r>
              <a:rPr lang="en-IN" b="1" dirty="0"/>
              <a:t>Household Income:</a:t>
            </a:r>
            <a:r>
              <a:rPr lang="en-IN" dirty="0"/>
              <a:t> Target increase of 40% for the 80 families.</a:t>
            </a:r>
          </a:p>
          <a:p>
            <a:pPr lvl="0"/>
            <a:r>
              <a:rPr lang="en-IN" b="1" dirty="0"/>
              <a:t>Employment:</a:t>
            </a:r>
            <a:r>
              <a:rPr lang="en-IN" dirty="0"/>
              <a:t> Direct work for 15+ parents within the Trust’s campus.</a:t>
            </a:r>
          </a:p>
          <a:p>
            <a:pPr lvl="0"/>
            <a:r>
              <a:rPr lang="en-IN" b="1" dirty="0"/>
              <a:t>Social Linkage:</a:t>
            </a:r>
            <a:r>
              <a:rPr lang="en-IN" dirty="0"/>
              <a:t> 100% families linked to </a:t>
            </a:r>
            <a:r>
              <a:rPr lang="en-IN" dirty="0" err="1"/>
              <a:t>Govt</a:t>
            </a:r>
            <a:r>
              <a:rPr lang="en-IN" dirty="0"/>
              <a:t> schemes via the library’s Digital Desk.</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5820" y="297439"/>
            <a:ext cx="2184689" cy="291667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0965" y="4211782"/>
            <a:ext cx="4076522" cy="229048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0293" y="3512972"/>
            <a:ext cx="2819336" cy="2819336"/>
          </a:xfrm>
          <a:prstGeom prst="rect">
            <a:avLst/>
          </a:prstGeom>
        </p:spPr>
      </p:pic>
    </p:spTree>
    <p:extLst>
      <p:ext uri="{BB962C8B-B14F-4D97-AF65-F5344CB8AC3E}">
        <p14:creationId xmlns:p14="http://schemas.microsoft.com/office/powerpoint/2010/main" val="267956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Environmental Sustainability</a:t>
            </a:r>
            <a:endParaRPr lang="en-IN" dirty="0"/>
          </a:p>
        </p:txBody>
      </p:sp>
      <p:sp>
        <p:nvSpPr>
          <p:cNvPr id="3" name="Content Placeholder 2"/>
          <p:cNvSpPr>
            <a:spLocks noGrp="1"/>
          </p:cNvSpPr>
          <p:nvPr>
            <p:ph idx="1"/>
          </p:nvPr>
        </p:nvSpPr>
        <p:spPr>
          <a:xfrm>
            <a:off x="677334" y="1704109"/>
            <a:ext cx="6319211" cy="4337253"/>
          </a:xfrm>
        </p:spPr>
        <p:txBody>
          <a:bodyPr/>
          <a:lstStyle/>
          <a:p>
            <a:pPr lvl="0"/>
            <a:r>
              <a:rPr lang="en-IN" b="1" dirty="0"/>
              <a:t>Solar Power:</a:t>
            </a:r>
            <a:r>
              <a:rPr lang="en-IN" dirty="0"/>
              <a:t> 3kW </a:t>
            </a:r>
            <a:r>
              <a:rPr lang="en-IN" dirty="0" smtClean="0"/>
              <a:t>ON/Off-grid </a:t>
            </a:r>
            <a:r>
              <a:rPr lang="en-IN" dirty="0"/>
              <a:t>system for night study and practice.</a:t>
            </a:r>
          </a:p>
          <a:p>
            <a:pPr lvl="0"/>
            <a:r>
              <a:rPr lang="en-IN" b="1" dirty="0"/>
              <a:t>Water:</a:t>
            </a:r>
            <a:r>
              <a:rPr lang="en-IN" dirty="0"/>
              <a:t> Rainwater harvesting for the kitchen garden.</a:t>
            </a:r>
          </a:p>
          <a:p>
            <a:r>
              <a:rPr lang="en-IN" b="1" dirty="0"/>
              <a:t>Waste:</a:t>
            </a:r>
            <a:r>
              <a:rPr lang="en-IN" dirty="0"/>
              <a:t> Closed-loop organic cycle between livestock and </a:t>
            </a:r>
            <a:r>
              <a:rPr lang="en-IN" dirty="0" smtClean="0"/>
              <a:t>vermicomposting. </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5239" y="679219"/>
            <a:ext cx="2502362" cy="250236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6082" y="2790493"/>
            <a:ext cx="1914525" cy="23907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0607" y="4729595"/>
            <a:ext cx="2800350" cy="1638300"/>
          </a:xfrm>
          <a:prstGeom prst="rect">
            <a:avLst/>
          </a:prstGeom>
        </p:spPr>
      </p:pic>
    </p:spTree>
    <p:extLst>
      <p:ext uri="{BB962C8B-B14F-4D97-AF65-F5344CB8AC3E}">
        <p14:creationId xmlns:p14="http://schemas.microsoft.com/office/powerpoint/2010/main" val="54545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Financial Summary (</a:t>
            </a:r>
            <a:r>
              <a:rPr lang="en-IN" b="1" dirty="0" err="1"/>
              <a:t>CapEx</a:t>
            </a:r>
            <a:r>
              <a:rPr lang="en-IN" b="1" dirty="0"/>
              <a:t> Year 1)</a:t>
            </a:r>
            <a:endParaRPr lang="en-IN" dirty="0"/>
          </a:p>
        </p:txBody>
      </p:sp>
      <p:sp>
        <p:nvSpPr>
          <p:cNvPr id="3" name="Content Placeholder 2"/>
          <p:cNvSpPr>
            <a:spLocks noGrp="1"/>
          </p:cNvSpPr>
          <p:nvPr>
            <p:ph idx="1"/>
          </p:nvPr>
        </p:nvSpPr>
        <p:spPr/>
        <p:txBody>
          <a:bodyPr/>
          <a:lstStyle/>
          <a:p>
            <a:pPr lvl="0"/>
            <a:r>
              <a:rPr lang="en-IN" b="1" dirty="0"/>
              <a:t>Fencing &amp; Infrastructure:</a:t>
            </a:r>
            <a:r>
              <a:rPr lang="en-IN" dirty="0"/>
              <a:t> ₹</a:t>
            </a:r>
            <a:r>
              <a:rPr lang="en-IN" dirty="0" smtClean="0"/>
              <a:t>16.80L (</a:t>
            </a:r>
            <a:r>
              <a:rPr lang="en-IN" dirty="0"/>
              <a:t>Fencing ₹ 80,000+LIBRARY </a:t>
            </a:r>
            <a:r>
              <a:rPr lang="en-IN" dirty="0" smtClean="0"/>
              <a:t>BUILDING+20X18 STUDY ROOM+STORE ROOM 10X10+KITCHEN 8X10)</a:t>
            </a:r>
          </a:p>
          <a:p>
            <a:pPr lvl="0"/>
            <a:r>
              <a:rPr lang="en-US" dirty="0" smtClean="0"/>
              <a:t>Website Design and social media outrage </a:t>
            </a:r>
            <a:r>
              <a:rPr lang="en-IN" dirty="0" smtClean="0"/>
              <a:t>₹ 1,50,000</a:t>
            </a:r>
            <a:endParaRPr lang="en-IN" dirty="0"/>
          </a:p>
          <a:p>
            <a:pPr lvl="0"/>
            <a:r>
              <a:rPr lang="en-IN" b="1" dirty="0"/>
              <a:t>Livestock &amp; Agriculture:</a:t>
            </a:r>
            <a:r>
              <a:rPr lang="en-IN" dirty="0"/>
              <a:t> ₹3.00L</a:t>
            </a:r>
          </a:p>
          <a:p>
            <a:pPr lvl="0"/>
            <a:r>
              <a:rPr lang="en-IN" b="1" dirty="0"/>
              <a:t>Library, Sports &amp; Culture:</a:t>
            </a:r>
            <a:r>
              <a:rPr lang="en-IN" dirty="0"/>
              <a:t> ₹2.50L</a:t>
            </a:r>
          </a:p>
          <a:p>
            <a:pPr lvl="0"/>
            <a:r>
              <a:rPr lang="en-IN" b="1" dirty="0"/>
              <a:t>Total Project Outlay:</a:t>
            </a:r>
            <a:r>
              <a:rPr lang="en-IN" dirty="0"/>
              <a:t> </a:t>
            </a:r>
            <a:r>
              <a:rPr lang="en-IN" b="1" dirty="0"/>
              <a:t>₹</a:t>
            </a:r>
            <a:r>
              <a:rPr lang="en-IN" b="1" dirty="0" smtClean="0"/>
              <a:t>23.80 </a:t>
            </a:r>
            <a:r>
              <a:rPr lang="en-IN" b="1" dirty="0"/>
              <a:t>Lakhs.</a:t>
            </a:r>
            <a:endParaRPr lang="en-IN" dirty="0"/>
          </a:p>
          <a:p>
            <a:endParaRPr lang="en-IN" dirty="0"/>
          </a:p>
        </p:txBody>
      </p:sp>
    </p:spTree>
    <p:extLst>
      <p:ext uri="{BB962C8B-B14F-4D97-AF65-F5344CB8AC3E}">
        <p14:creationId xmlns:p14="http://schemas.microsoft.com/office/powerpoint/2010/main" val="18375093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Website Design and Social media</a:t>
            </a:r>
            <a:endParaRPr lang="en-IN" dirty="0"/>
          </a:p>
        </p:txBody>
      </p:sp>
      <p:sp>
        <p:nvSpPr>
          <p:cNvPr id="3" name="Content Placeholder 2"/>
          <p:cNvSpPr>
            <a:spLocks noGrp="1"/>
          </p:cNvSpPr>
          <p:nvPr>
            <p:ph idx="1"/>
          </p:nvPr>
        </p:nvSpPr>
        <p:spPr>
          <a:xfrm>
            <a:off x="455661" y="1550989"/>
            <a:ext cx="7302884" cy="4915664"/>
          </a:xfrm>
        </p:spPr>
        <p:txBody>
          <a:bodyPr>
            <a:normAutofit fontScale="92500"/>
          </a:bodyPr>
          <a:lstStyle/>
          <a:p>
            <a:pPr lvl="0"/>
            <a:r>
              <a:rPr lang="en-IN" b="1" dirty="0"/>
              <a:t>Fundraising &amp; Accessibility:</a:t>
            </a:r>
            <a:r>
              <a:rPr lang="en-IN" dirty="0"/>
              <a:t> A website with a dedicated "Donate Now" button makes contributing simple and convenient for a global pool of donors. In India, 29% of donors report being inspired to give specifically through social media.</a:t>
            </a:r>
          </a:p>
          <a:p>
            <a:pPr lvl="0"/>
            <a:r>
              <a:rPr lang="en-IN" b="1" dirty="0"/>
              <a:t>Transparency &amp; Credibility:</a:t>
            </a:r>
            <a:r>
              <a:rPr lang="en-IN" dirty="0"/>
              <a:t> Sharing real-time updates from the field (like a video of the banana harvest or pond maintenance) builds deep trust. Displaying "Impact Metrics"—such as the number of families supported by these ponds—provides verifiable evidence of your success.</a:t>
            </a:r>
          </a:p>
          <a:p>
            <a:pPr lvl="0"/>
            <a:r>
              <a:rPr lang="en-IN" b="1" dirty="0"/>
              <a:t>Awareness &amp; Advocacy:</a:t>
            </a:r>
            <a:r>
              <a:rPr lang="en-IN" dirty="0"/>
              <a:t> Social media allows you to bypass geographical barriers to reach media outlets and policymakers at little to no cost. Visual storytelling through impactful photos and short videos is particularly effective for humanizing your mission.</a:t>
            </a:r>
          </a:p>
          <a:p>
            <a:r>
              <a:rPr lang="en-IN" b="1" dirty="0"/>
              <a:t>Community &amp; Volunteer Growth:</a:t>
            </a:r>
            <a:r>
              <a:rPr lang="en-IN" dirty="0"/>
              <a:t> Platforms like Facebook and LinkedIn are essential for building a loyal network of supporters and recruiting skilled volunteers for your projects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581" y="1550988"/>
            <a:ext cx="3607493" cy="5081919"/>
          </a:xfrm>
          <a:prstGeom prst="rect">
            <a:avLst/>
          </a:prstGeom>
        </p:spPr>
      </p:pic>
    </p:spTree>
    <p:extLst>
      <p:ext uri="{BB962C8B-B14F-4D97-AF65-F5344CB8AC3E}">
        <p14:creationId xmlns:p14="http://schemas.microsoft.com/office/powerpoint/2010/main" val="22776638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Implementation Roadmap (12 Months)</a:t>
            </a:r>
            <a:endParaRPr lang="en-IN" dirty="0"/>
          </a:p>
        </p:txBody>
      </p:sp>
      <p:sp>
        <p:nvSpPr>
          <p:cNvPr id="3" name="Content Placeholder 2"/>
          <p:cNvSpPr>
            <a:spLocks noGrp="1"/>
          </p:cNvSpPr>
          <p:nvPr>
            <p:ph idx="1"/>
          </p:nvPr>
        </p:nvSpPr>
        <p:spPr>
          <a:xfrm>
            <a:off x="677333" y="2160589"/>
            <a:ext cx="9048558" cy="3880773"/>
          </a:xfrm>
        </p:spPr>
        <p:txBody>
          <a:bodyPr/>
          <a:lstStyle/>
          <a:p>
            <a:pPr lvl="0"/>
            <a:r>
              <a:rPr lang="en-IN" b="1" dirty="0"/>
              <a:t>Q1:</a:t>
            </a:r>
            <a:r>
              <a:rPr lang="en-IN" dirty="0"/>
              <a:t> Security Fencing + SHG Formation</a:t>
            </a:r>
            <a:r>
              <a:rPr lang="en-IN" dirty="0" smtClean="0"/>
              <a:t>.(Jan to Mar 26)</a:t>
            </a:r>
            <a:endParaRPr lang="en-IN" dirty="0"/>
          </a:p>
          <a:p>
            <a:pPr lvl="0"/>
            <a:r>
              <a:rPr lang="en-IN" b="1" dirty="0"/>
              <a:t>Q2:</a:t>
            </a:r>
            <a:r>
              <a:rPr lang="en-IN" dirty="0"/>
              <a:t> Livestock </a:t>
            </a:r>
            <a:r>
              <a:rPr lang="en-IN" dirty="0" smtClean="0"/>
              <a:t>Start-up </a:t>
            </a:r>
            <a:r>
              <a:rPr lang="en-IN" dirty="0"/>
              <a:t>+ Pond Seeding</a:t>
            </a:r>
            <a:r>
              <a:rPr lang="en-IN" dirty="0" smtClean="0"/>
              <a:t>. (Apr to Jun 26)</a:t>
            </a:r>
            <a:endParaRPr lang="en-IN" dirty="0"/>
          </a:p>
          <a:p>
            <a:pPr lvl="0"/>
            <a:r>
              <a:rPr lang="en-IN" b="1" dirty="0"/>
              <a:t>Q3:</a:t>
            </a:r>
            <a:r>
              <a:rPr lang="en-IN" dirty="0"/>
              <a:t> Building Construction + Library Setup</a:t>
            </a:r>
            <a:r>
              <a:rPr lang="en-IN" dirty="0" smtClean="0"/>
              <a:t>.(Jul to Sept 26)</a:t>
            </a:r>
            <a:endParaRPr lang="en-IN" dirty="0"/>
          </a:p>
          <a:p>
            <a:pPr lvl="0"/>
            <a:r>
              <a:rPr lang="en-IN" b="1" dirty="0"/>
              <a:t>Q4:</a:t>
            </a:r>
            <a:r>
              <a:rPr lang="en-IN" dirty="0"/>
              <a:t> Launch of High-Protein Nutrition + Coaching Academy</a:t>
            </a:r>
            <a:r>
              <a:rPr lang="en-IN" dirty="0" smtClean="0"/>
              <a:t>.(Oct to </a:t>
            </a:r>
            <a:r>
              <a:rPr lang="en-IN" dirty="0" err="1" smtClean="0"/>
              <a:t>dec</a:t>
            </a:r>
            <a:r>
              <a:rPr lang="en-IN" dirty="0" smtClean="0"/>
              <a:t> 26)</a:t>
            </a:r>
            <a:endParaRPr lang="en-IN" dirty="0"/>
          </a:p>
          <a:p>
            <a:endParaRPr lang="en-IN" dirty="0"/>
          </a:p>
        </p:txBody>
      </p:sp>
    </p:spTree>
    <p:extLst>
      <p:ext uri="{BB962C8B-B14F-4D97-AF65-F5344CB8AC3E}">
        <p14:creationId xmlns:p14="http://schemas.microsoft.com/office/powerpoint/2010/main" val="27860606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Conclusion &amp; Call to Action</a:t>
            </a:r>
            <a:endParaRPr lang="en-IN" dirty="0"/>
          </a:p>
        </p:txBody>
      </p:sp>
      <p:sp>
        <p:nvSpPr>
          <p:cNvPr id="3" name="Content Placeholder 2"/>
          <p:cNvSpPr>
            <a:spLocks noGrp="1"/>
          </p:cNvSpPr>
          <p:nvPr>
            <p:ph idx="1"/>
          </p:nvPr>
        </p:nvSpPr>
        <p:spPr/>
        <p:txBody>
          <a:bodyPr/>
          <a:lstStyle/>
          <a:p>
            <a:pPr lvl="0"/>
            <a:r>
              <a:rPr lang="en-IN" b="1" dirty="0"/>
              <a:t>The Ask:</a:t>
            </a:r>
            <a:r>
              <a:rPr lang="en-IN" dirty="0"/>
              <a:t> Partner with TST Social Development Trust to build a self-sufficient village model.</a:t>
            </a:r>
          </a:p>
          <a:p>
            <a:pPr lvl="0"/>
            <a:r>
              <a:rPr lang="en-IN" b="1" dirty="0"/>
              <a:t>Contact:</a:t>
            </a:r>
            <a:r>
              <a:rPr lang="en-IN" dirty="0"/>
              <a:t> </a:t>
            </a:r>
            <a:r>
              <a:rPr lang="en-IN" dirty="0" err="1"/>
              <a:t>Ganti</a:t>
            </a:r>
            <a:r>
              <a:rPr lang="en-IN" dirty="0"/>
              <a:t>, </a:t>
            </a:r>
            <a:r>
              <a:rPr lang="en-IN" dirty="0" err="1"/>
              <a:t>Banshra</a:t>
            </a:r>
            <a:r>
              <a:rPr lang="en-IN" dirty="0"/>
              <a:t>, South 24 </a:t>
            </a:r>
            <a:r>
              <a:rPr lang="en-IN" dirty="0" err="1"/>
              <a:t>Parganas</a:t>
            </a:r>
            <a:r>
              <a:rPr lang="en-IN" dirty="0"/>
              <a:t>, 743363.</a:t>
            </a:r>
          </a:p>
          <a:p>
            <a:pPr lvl="0"/>
            <a:r>
              <a:rPr lang="en-IN" b="1" dirty="0"/>
              <a:t>Closing:</a:t>
            </a:r>
            <a:r>
              <a:rPr lang="en-IN" dirty="0"/>
              <a:t> "Transforming </a:t>
            </a:r>
            <a:r>
              <a:rPr lang="en-IN" dirty="0" err="1"/>
              <a:t>Jibantala’s</a:t>
            </a:r>
            <a:r>
              <a:rPr lang="en-IN" dirty="0"/>
              <a:t> Talent into Bengal’s Pride."</a:t>
            </a:r>
          </a:p>
          <a:p>
            <a:endParaRPr lang="en-IN" dirty="0"/>
          </a:p>
        </p:txBody>
      </p:sp>
    </p:spTree>
    <p:extLst>
      <p:ext uri="{BB962C8B-B14F-4D97-AF65-F5344CB8AC3E}">
        <p14:creationId xmlns:p14="http://schemas.microsoft.com/office/powerpoint/2010/main" val="2459947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Executive Summary</a:t>
            </a:r>
            <a:endParaRPr lang="en-IN" dirty="0"/>
          </a:p>
        </p:txBody>
      </p:sp>
      <p:sp>
        <p:nvSpPr>
          <p:cNvPr id="3" name="Content Placeholder 2"/>
          <p:cNvSpPr>
            <a:spLocks noGrp="1"/>
          </p:cNvSpPr>
          <p:nvPr>
            <p:ph idx="1"/>
          </p:nvPr>
        </p:nvSpPr>
        <p:spPr>
          <a:xfrm>
            <a:off x="677334" y="2160589"/>
            <a:ext cx="7053502" cy="3880773"/>
          </a:xfrm>
        </p:spPr>
        <p:txBody>
          <a:bodyPr/>
          <a:lstStyle/>
          <a:p>
            <a:pPr lvl="0"/>
            <a:r>
              <a:rPr lang="en-IN" b="1" dirty="0"/>
              <a:t>Vision:</a:t>
            </a:r>
            <a:r>
              <a:rPr lang="en-IN" dirty="0"/>
              <a:t> Holistic development of 80 children through an integrated model of Education, Sports, Culture, and Sustainable Agriculture.</a:t>
            </a:r>
          </a:p>
          <a:p>
            <a:pPr lvl="0"/>
            <a:r>
              <a:rPr lang="en-IN" b="1" dirty="0"/>
              <a:t>Location:</a:t>
            </a:r>
            <a:r>
              <a:rPr lang="en-IN" dirty="0"/>
              <a:t> </a:t>
            </a:r>
            <a:r>
              <a:rPr lang="en-IN" dirty="0" err="1"/>
              <a:t>Ganti</a:t>
            </a:r>
            <a:r>
              <a:rPr lang="en-IN" dirty="0"/>
              <a:t>, </a:t>
            </a:r>
            <a:r>
              <a:rPr lang="en-IN" dirty="0" err="1"/>
              <a:t>Banshra</a:t>
            </a:r>
            <a:r>
              <a:rPr lang="en-IN" dirty="0"/>
              <a:t> (P.S. </a:t>
            </a:r>
            <a:r>
              <a:rPr lang="en-IN" dirty="0" err="1"/>
              <a:t>Jibantala</a:t>
            </a:r>
            <a:r>
              <a:rPr lang="en-IN" dirty="0"/>
              <a:t>).</a:t>
            </a:r>
          </a:p>
          <a:p>
            <a:pPr lvl="0"/>
            <a:r>
              <a:rPr lang="en-IN" b="1" dirty="0"/>
              <a:t>Current Asset:</a:t>
            </a:r>
            <a:r>
              <a:rPr lang="en-IN" dirty="0"/>
              <a:t> 2 </a:t>
            </a:r>
            <a:r>
              <a:rPr lang="en-IN" dirty="0" err="1"/>
              <a:t>Bighas</a:t>
            </a:r>
            <a:r>
              <a:rPr lang="en-IN" dirty="0"/>
              <a:t> (approx. 28,800 sq. ft.) of land with two ponds.</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4280" y="1930400"/>
            <a:ext cx="4405758" cy="32176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084" y="4827041"/>
            <a:ext cx="1444510" cy="144451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1" y="4283219"/>
            <a:ext cx="1865260" cy="1397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2815" y="4596852"/>
            <a:ext cx="1749353" cy="102692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7029" y="5469537"/>
            <a:ext cx="1548031" cy="1030144"/>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82158" y="4387615"/>
            <a:ext cx="1554739" cy="1800537"/>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0493" y="4283219"/>
            <a:ext cx="1965216" cy="1310144"/>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47419" y="5424031"/>
            <a:ext cx="1713541" cy="1070963"/>
          </a:xfrm>
          <a:prstGeom prst="rect">
            <a:avLst/>
          </a:prstGeom>
        </p:spPr>
      </p:pic>
    </p:spTree>
    <p:extLst>
      <p:ext uri="{BB962C8B-B14F-4D97-AF65-F5344CB8AC3E}">
        <p14:creationId xmlns:p14="http://schemas.microsoft.com/office/powerpoint/2010/main" val="1270619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The Current Reality (Status Quo)</a:t>
            </a:r>
            <a:endParaRPr lang="en-IN" dirty="0"/>
          </a:p>
        </p:txBody>
      </p:sp>
      <p:sp>
        <p:nvSpPr>
          <p:cNvPr id="3" name="Content Placeholder 2"/>
          <p:cNvSpPr>
            <a:spLocks noGrp="1"/>
          </p:cNvSpPr>
          <p:nvPr>
            <p:ph idx="1"/>
          </p:nvPr>
        </p:nvSpPr>
        <p:spPr>
          <a:xfrm>
            <a:off x="677334" y="2160589"/>
            <a:ext cx="6374630" cy="3880773"/>
          </a:xfrm>
        </p:spPr>
        <p:txBody>
          <a:bodyPr/>
          <a:lstStyle/>
          <a:p>
            <a:pPr lvl="0"/>
            <a:r>
              <a:rPr lang="en-IN" b="1" dirty="0"/>
              <a:t>Infrastructure:</a:t>
            </a:r>
            <a:r>
              <a:rPr lang="en-IN" dirty="0"/>
              <a:t> </a:t>
            </a:r>
            <a:r>
              <a:rPr lang="en-IN" dirty="0" smtClean="0"/>
              <a:t>20x15 </a:t>
            </a:r>
            <a:r>
              <a:rPr lang="en-IN" dirty="0" err="1"/>
              <a:t>ft</a:t>
            </a:r>
            <a:r>
              <a:rPr lang="en-IN" dirty="0"/>
              <a:t> bamboo/tin shed (serving 80 children).</a:t>
            </a:r>
          </a:p>
          <a:p>
            <a:pPr lvl="0"/>
            <a:r>
              <a:rPr lang="en-IN" b="1" dirty="0"/>
              <a:t>Human Resource:</a:t>
            </a:r>
            <a:r>
              <a:rPr lang="en-IN" dirty="0"/>
              <a:t> 2 dedicated volunteer tutors.</a:t>
            </a:r>
          </a:p>
          <a:p>
            <a:pPr lvl="0"/>
            <a:r>
              <a:rPr lang="en-IN" b="1" dirty="0"/>
              <a:t>Achievement:</a:t>
            </a:r>
            <a:r>
              <a:rPr lang="en-IN" dirty="0"/>
              <a:t> Despite zero facilities, </a:t>
            </a:r>
            <a:r>
              <a:rPr lang="en-IN" b="1" dirty="0" smtClean="0"/>
              <a:t>5+ </a:t>
            </a:r>
            <a:r>
              <a:rPr lang="en-IN" b="1" dirty="0"/>
              <a:t>children have played at the District level</a:t>
            </a:r>
            <a:r>
              <a:rPr lang="en-IN" dirty="0"/>
              <a:t>; many excel in Painting &amp; Recitation.</a:t>
            </a:r>
          </a:p>
          <a:p>
            <a:endParaRPr lang="en-IN"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1964" y="1797490"/>
            <a:ext cx="4860087" cy="3647345"/>
          </a:xfrm>
          <a:prstGeom prst="rect">
            <a:avLst/>
          </a:prstGeom>
        </p:spPr>
      </p:pic>
    </p:spTree>
    <p:extLst>
      <p:ext uri="{BB962C8B-B14F-4D97-AF65-F5344CB8AC3E}">
        <p14:creationId xmlns:p14="http://schemas.microsoft.com/office/powerpoint/2010/main" val="1628030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Critical Gap Analysis</a:t>
            </a:r>
            <a:endParaRPr lang="en-IN" dirty="0"/>
          </a:p>
        </p:txBody>
      </p:sp>
      <p:sp>
        <p:nvSpPr>
          <p:cNvPr id="3" name="Content Placeholder 2"/>
          <p:cNvSpPr>
            <a:spLocks noGrp="1"/>
          </p:cNvSpPr>
          <p:nvPr>
            <p:ph idx="1"/>
          </p:nvPr>
        </p:nvSpPr>
        <p:spPr>
          <a:xfrm>
            <a:off x="677334" y="2160589"/>
            <a:ext cx="7870921" cy="3880773"/>
          </a:xfrm>
        </p:spPr>
        <p:txBody>
          <a:bodyPr/>
          <a:lstStyle/>
          <a:p>
            <a:pPr lvl="0"/>
            <a:r>
              <a:rPr lang="en-IN" b="1" dirty="0"/>
              <a:t>Security:</a:t>
            </a:r>
            <a:r>
              <a:rPr lang="en-IN" dirty="0"/>
              <a:t> No boundary fencing (Risk to land and upcoming assets).</a:t>
            </a:r>
          </a:p>
          <a:p>
            <a:pPr lvl="0"/>
            <a:r>
              <a:rPr lang="en-IN" b="1" dirty="0"/>
              <a:t>Education:</a:t>
            </a:r>
            <a:r>
              <a:rPr lang="en-IN" dirty="0"/>
              <a:t> No library or digital tools for modern learning.</a:t>
            </a:r>
          </a:p>
          <a:p>
            <a:pPr lvl="0"/>
            <a:r>
              <a:rPr lang="en-IN" b="1" dirty="0"/>
              <a:t>Nutrition:</a:t>
            </a:r>
            <a:r>
              <a:rPr lang="en-IN" dirty="0"/>
              <a:t> Stunting and low stamina among students due to poverty.</a:t>
            </a:r>
          </a:p>
          <a:p>
            <a:pPr lvl="0"/>
            <a:r>
              <a:rPr lang="en-IN" b="1" dirty="0"/>
              <a:t>Livelihood:</a:t>
            </a:r>
            <a:r>
              <a:rPr lang="en-IN" dirty="0"/>
              <a:t> Families are landless daily-wage earners.</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4002" y="825500"/>
            <a:ext cx="2066925" cy="22098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3527" y="3428668"/>
            <a:ext cx="2057400" cy="2219325"/>
          </a:xfrm>
          <a:prstGeom prst="rect">
            <a:avLst/>
          </a:prstGeom>
        </p:spPr>
      </p:pic>
    </p:spTree>
    <p:extLst>
      <p:ext uri="{BB962C8B-B14F-4D97-AF65-F5344CB8AC3E}">
        <p14:creationId xmlns:p14="http://schemas.microsoft.com/office/powerpoint/2010/main" val="5207717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The "Quad-Impact" Strategy</a:t>
            </a:r>
            <a:endParaRPr lang="en-IN" dirty="0"/>
          </a:p>
        </p:txBody>
      </p:sp>
      <p:sp>
        <p:nvSpPr>
          <p:cNvPr id="3" name="Content Placeholder 2"/>
          <p:cNvSpPr>
            <a:spLocks noGrp="1"/>
          </p:cNvSpPr>
          <p:nvPr>
            <p:ph idx="1"/>
          </p:nvPr>
        </p:nvSpPr>
        <p:spPr/>
        <p:txBody>
          <a:bodyPr/>
          <a:lstStyle/>
          <a:p>
            <a:pPr lvl="0"/>
            <a:r>
              <a:rPr lang="en-IN" b="1" dirty="0"/>
              <a:t>Security:</a:t>
            </a:r>
            <a:r>
              <a:rPr lang="en-IN" dirty="0"/>
              <a:t> Full GI Fencing.</a:t>
            </a:r>
          </a:p>
          <a:p>
            <a:pPr lvl="0"/>
            <a:r>
              <a:rPr lang="en-IN" b="1" dirty="0"/>
              <a:t>Infrastructure:</a:t>
            </a:r>
            <a:r>
              <a:rPr lang="en-IN" dirty="0"/>
              <a:t> 1,200 sq. ft. Multi-purpose </a:t>
            </a:r>
            <a:r>
              <a:rPr lang="en-IN" dirty="0" smtClean="0"/>
              <a:t>Centre.</a:t>
            </a:r>
            <a:endParaRPr lang="en-IN" dirty="0"/>
          </a:p>
          <a:p>
            <a:pPr lvl="0"/>
            <a:r>
              <a:rPr lang="en-IN" b="1" dirty="0"/>
              <a:t>Nutrition:</a:t>
            </a:r>
            <a:r>
              <a:rPr lang="en-IN" dirty="0"/>
              <a:t> Integrated Livestock (Duck/Fish/Poultry).</a:t>
            </a:r>
          </a:p>
          <a:p>
            <a:pPr lvl="0"/>
            <a:r>
              <a:rPr lang="en-IN" b="1" dirty="0"/>
              <a:t>Talent:</a:t>
            </a:r>
            <a:r>
              <a:rPr lang="en-IN" dirty="0"/>
              <a:t> Professional Sports &amp; Cultural Coaching.</a:t>
            </a:r>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79715" y="595025"/>
            <a:ext cx="4761996" cy="310339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334" y="4100975"/>
            <a:ext cx="4754033" cy="25931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3933" y="4374604"/>
            <a:ext cx="2790825" cy="16383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0557" y="2623807"/>
            <a:ext cx="1705093" cy="170509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0933" y="3458288"/>
            <a:ext cx="2117980" cy="16002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7966" y="4154448"/>
            <a:ext cx="2040512" cy="2040512"/>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9281" y="5005089"/>
            <a:ext cx="2619375" cy="1743075"/>
          </a:xfrm>
          <a:prstGeom prst="rect">
            <a:avLst/>
          </a:prstGeom>
        </p:spPr>
      </p:pic>
    </p:spTree>
    <p:extLst>
      <p:ext uri="{BB962C8B-B14F-4D97-AF65-F5344CB8AC3E}">
        <p14:creationId xmlns:p14="http://schemas.microsoft.com/office/powerpoint/2010/main" val="3922965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Phase 1 – Security &amp; Campus Perimeter</a:t>
            </a:r>
            <a:endParaRPr lang="en-IN" dirty="0"/>
          </a:p>
        </p:txBody>
      </p:sp>
      <p:sp>
        <p:nvSpPr>
          <p:cNvPr id="3" name="Content Placeholder 2"/>
          <p:cNvSpPr>
            <a:spLocks noGrp="1"/>
          </p:cNvSpPr>
          <p:nvPr>
            <p:ph idx="1"/>
          </p:nvPr>
        </p:nvSpPr>
        <p:spPr>
          <a:xfrm>
            <a:off x="677334" y="2160589"/>
            <a:ext cx="6859539" cy="3880773"/>
          </a:xfrm>
        </p:spPr>
        <p:txBody>
          <a:bodyPr/>
          <a:lstStyle/>
          <a:p>
            <a:pPr lvl="0"/>
            <a:r>
              <a:rPr lang="en-IN" b="1" dirty="0"/>
              <a:t>Goal:</a:t>
            </a:r>
            <a:r>
              <a:rPr lang="en-IN" dirty="0"/>
              <a:t> Secure the 2-bigha perimeter to prevent encroachment and protect livestock.</a:t>
            </a:r>
          </a:p>
          <a:p>
            <a:pPr lvl="0"/>
            <a:r>
              <a:rPr lang="en-IN" b="1" dirty="0"/>
              <a:t>Spec:</a:t>
            </a:r>
            <a:r>
              <a:rPr lang="en-IN" dirty="0"/>
              <a:t> </a:t>
            </a:r>
            <a:r>
              <a:rPr lang="en-IN" dirty="0" smtClean="0"/>
              <a:t>Concrete </a:t>
            </a:r>
            <a:r>
              <a:rPr lang="en-IN" dirty="0"/>
              <a:t>Pillars + </a:t>
            </a:r>
            <a:r>
              <a:rPr lang="en-IN" dirty="0" smtClean="0"/>
              <a:t>GI </a:t>
            </a:r>
            <a:r>
              <a:rPr lang="en-IN" dirty="0"/>
              <a:t>Chain Link Mesh.</a:t>
            </a:r>
          </a:p>
          <a:p>
            <a:pPr lvl="0"/>
            <a:r>
              <a:rPr lang="en-IN" b="1" dirty="0"/>
              <a:t>Estimated Cost:</a:t>
            </a:r>
            <a:r>
              <a:rPr lang="en-IN" dirty="0"/>
              <a:t> </a:t>
            </a:r>
            <a:r>
              <a:rPr lang="en-IN" b="1" dirty="0" smtClean="0"/>
              <a:t>₹ 80,000</a:t>
            </a:r>
            <a:r>
              <a:rPr lang="en-IN" b="1" dirty="0"/>
              <a:t>.</a:t>
            </a:r>
            <a:endParaRPr lang="en-IN" dirty="0"/>
          </a:p>
          <a:p>
            <a:endParaRPr lang="en-IN"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7029" y="941212"/>
            <a:ext cx="4112571" cy="308442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855787"/>
            <a:ext cx="5112327" cy="3877523"/>
          </a:xfrm>
          <a:prstGeom prst="rect">
            <a:avLst/>
          </a:prstGeom>
        </p:spPr>
      </p:pic>
    </p:spTree>
    <p:extLst>
      <p:ext uri="{BB962C8B-B14F-4D97-AF65-F5344CB8AC3E}">
        <p14:creationId xmlns:p14="http://schemas.microsoft.com/office/powerpoint/2010/main" val="35357663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Phase 2 – The "</a:t>
            </a:r>
            <a:r>
              <a:rPr lang="en-IN" b="1" dirty="0" err="1"/>
              <a:t>Vidya</a:t>
            </a:r>
            <a:r>
              <a:rPr lang="en-IN" b="1" dirty="0"/>
              <a:t>-Kala" </a:t>
            </a:r>
            <a:r>
              <a:rPr lang="en-IN" b="1" dirty="0" err="1"/>
              <a:t>Bhawan</a:t>
            </a:r>
            <a:endParaRPr lang="en-IN" dirty="0"/>
          </a:p>
        </p:txBody>
      </p:sp>
      <p:sp>
        <p:nvSpPr>
          <p:cNvPr id="3" name="Content Placeholder 2"/>
          <p:cNvSpPr>
            <a:spLocks noGrp="1"/>
          </p:cNvSpPr>
          <p:nvPr>
            <p:ph idx="1"/>
          </p:nvPr>
        </p:nvSpPr>
        <p:spPr>
          <a:xfrm>
            <a:off x="677334" y="1551709"/>
            <a:ext cx="5848157" cy="4489653"/>
          </a:xfrm>
        </p:spPr>
        <p:txBody>
          <a:bodyPr/>
          <a:lstStyle/>
          <a:p>
            <a:pPr lvl="0"/>
            <a:r>
              <a:rPr lang="en-IN" b="1" dirty="0"/>
              <a:t>Design:</a:t>
            </a:r>
            <a:r>
              <a:rPr lang="en-IN" dirty="0"/>
              <a:t> 1,200 sq. ft. semi-permanent hybrid structure (Fly-ash bricks + Bamboo truss).</a:t>
            </a:r>
          </a:p>
          <a:p>
            <a:pPr lvl="0"/>
            <a:r>
              <a:rPr lang="en-IN" b="1" dirty="0"/>
              <a:t>Layout:</a:t>
            </a:r>
            <a:r>
              <a:rPr lang="en-IN" dirty="0"/>
              <a:t> 3 Modular Classrooms, 1 Art/Recitation Corner, 1 Library Room.</a:t>
            </a:r>
          </a:p>
          <a:p>
            <a:pPr lvl="0"/>
            <a:r>
              <a:rPr lang="en-IN" b="1" dirty="0"/>
              <a:t>Costing:</a:t>
            </a:r>
            <a:r>
              <a:rPr lang="en-IN" dirty="0"/>
              <a:t> </a:t>
            </a:r>
            <a:r>
              <a:rPr lang="en-IN" b="1" dirty="0"/>
              <a:t>₹15,00,000</a:t>
            </a:r>
            <a:r>
              <a:rPr lang="en-IN" dirty="0"/>
              <a:t> (Rural standard</a:t>
            </a:r>
            <a:r>
              <a:rPr lang="en-IN" dirty="0" smtClean="0"/>
              <a:t>). </a:t>
            </a:r>
            <a:r>
              <a:rPr lang="en-IN" dirty="0" smtClean="0">
                <a:hlinkClick r:id="rId2" action="ppaction://hlinkfile"/>
              </a:rPr>
              <a:t>Donation Request Letter</a:t>
            </a:r>
            <a:endParaRPr lang="en-IN" dirty="0" smtClean="0"/>
          </a:p>
          <a:p>
            <a:pPr lvl="0"/>
            <a:endParaRPr lang="en-IN" dirty="0"/>
          </a:p>
          <a:p>
            <a:endParaRPr lang="en-IN"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5141" y="3546763"/>
            <a:ext cx="4911077" cy="295794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62" y="3546763"/>
            <a:ext cx="5422899" cy="2957945"/>
          </a:xfrm>
          <a:prstGeom prst="rect">
            <a:avLst/>
          </a:prstGeom>
        </p:spPr>
      </p:pic>
    </p:spTree>
    <p:extLst>
      <p:ext uri="{BB962C8B-B14F-4D97-AF65-F5344CB8AC3E}">
        <p14:creationId xmlns:p14="http://schemas.microsoft.com/office/powerpoint/2010/main" val="2354408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The Knowledge Resource </a:t>
            </a:r>
            <a:r>
              <a:rPr lang="en-IN" b="1" dirty="0" err="1"/>
              <a:t>Center</a:t>
            </a:r>
            <a:r>
              <a:rPr lang="en-IN" b="1" dirty="0"/>
              <a:t> (Library)</a:t>
            </a:r>
            <a:endParaRPr lang="en-IN" dirty="0"/>
          </a:p>
        </p:txBody>
      </p:sp>
      <p:sp>
        <p:nvSpPr>
          <p:cNvPr id="3" name="Content Placeholder 2"/>
          <p:cNvSpPr>
            <a:spLocks noGrp="1"/>
          </p:cNvSpPr>
          <p:nvPr>
            <p:ph idx="1"/>
          </p:nvPr>
        </p:nvSpPr>
        <p:spPr>
          <a:xfrm>
            <a:off x="677335" y="2160589"/>
            <a:ext cx="6291502" cy="3880773"/>
          </a:xfrm>
        </p:spPr>
        <p:txBody>
          <a:bodyPr/>
          <a:lstStyle/>
          <a:p>
            <a:pPr lvl="0"/>
            <a:r>
              <a:rPr lang="en-IN" b="1" dirty="0"/>
              <a:t>Focus:</a:t>
            </a:r>
            <a:r>
              <a:rPr lang="en-IN" dirty="0"/>
              <a:t> Academic books, storybooks, and competitive exam guides.</a:t>
            </a:r>
          </a:p>
          <a:p>
            <a:pPr lvl="0"/>
            <a:r>
              <a:rPr lang="en-IN" b="1" dirty="0"/>
              <a:t>Initial Stock:</a:t>
            </a:r>
            <a:r>
              <a:rPr lang="en-IN" dirty="0"/>
              <a:t> 500 books + 2 Learning Tablets.</a:t>
            </a:r>
          </a:p>
          <a:p>
            <a:pPr lvl="0"/>
            <a:r>
              <a:rPr lang="en-IN" b="1" dirty="0"/>
              <a:t>Furniture:</a:t>
            </a:r>
            <a:r>
              <a:rPr lang="en-IN" dirty="0"/>
              <a:t> Durable metal racks and reading desks.</a:t>
            </a:r>
          </a:p>
          <a:p>
            <a:pPr lvl="0"/>
            <a:r>
              <a:rPr lang="en-IN" b="1" dirty="0"/>
              <a:t>Budget:</a:t>
            </a:r>
            <a:r>
              <a:rPr lang="en-IN" dirty="0"/>
              <a:t> </a:t>
            </a:r>
            <a:r>
              <a:rPr lang="en-IN" b="1" dirty="0"/>
              <a:t>₹1,20,000</a:t>
            </a:r>
            <a:r>
              <a:rPr lang="en-IN" b="1" dirty="0" smtClean="0"/>
              <a:t>.</a:t>
            </a:r>
          </a:p>
          <a:p>
            <a:pPr lvl="0"/>
            <a:r>
              <a:rPr lang="en-US" b="1" dirty="0" smtClean="0">
                <a:hlinkClick r:id="rId2" action="ppaction://hlinkfile"/>
              </a:rPr>
              <a:t>Donation Request </a:t>
            </a:r>
            <a:endParaRPr lang="en-IN" dirty="0"/>
          </a:p>
          <a:p>
            <a:endParaRPr lang="en-IN"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8837" y="1270000"/>
            <a:ext cx="4114800" cy="305492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6653" y="3826554"/>
            <a:ext cx="4341091" cy="271318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875" y="3848446"/>
            <a:ext cx="4044288" cy="2691290"/>
          </a:xfrm>
          <a:prstGeom prst="rect">
            <a:avLst/>
          </a:prstGeom>
        </p:spPr>
      </p:pic>
    </p:spTree>
    <p:extLst>
      <p:ext uri="{BB962C8B-B14F-4D97-AF65-F5344CB8AC3E}">
        <p14:creationId xmlns:p14="http://schemas.microsoft.com/office/powerpoint/2010/main" val="344436121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204</TotalTime>
  <Words>1059</Words>
  <Application>Microsoft Office PowerPoint</Application>
  <PresentationFormat>Widescreen</PresentationFormat>
  <Paragraphs>98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Century Gothic</vt:lpstr>
      <vt:lpstr>Vrinda</vt:lpstr>
      <vt:lpstr>Wingdings 3</vt:lpstr>
      <vt:lpstr>Facet</vt:lpstr>
      <vt:lpstr>Master Project Report for TST Social Development Trust.</vt:lpstr>
      <vt:lpstr>Website Design and Social media</vt:lpstr>
      <vt:lpstr>Executive Summary</vt:lpstr>
      <vt:lpstr>The Current Reality (Status Quo)</vt:lpstr>
      <vt:lpstr>Critical Gap Analysis</vt:lpstr>
      <vt:lpstr>The "Quad-Impact" Strategy</vt:lpstr>
      <vt:lpstr>Phase 1 – Security &amp; Campus Perimeter</vt:lpstr>
      <vt:lpstr>Phase 2 – The "Vidya-Kala" Bhawan</vt:lpstr>
      <vt:lpstr>The Knowledge Resource Center (Library)</vt:lpstr>
      <vt:lpstr>Integrated Livestock Model (Duckery &amp; Poultry)</vt:lpstr>
      <vt:lpstr>Aquaculture (Blue Revolution) </vt:lpstr>
      <vt:lpstr>The Organic Kitchen Garden</vt:lpstr>
      <vt:lpstr>High-Protein Nutrition Program</vt:lpstr>
      <vt:lpstr>Sports Excellence Module</vt:lpstr>
      <vt:lpstr>Cultural &amp; Arts Wing</vt:lpstr>
      <vt:lpstr>Parent Empowerment (Socio-Economic Upliftment)</vt:lpstr>
      <vt:lpstr>Socio-Economic Impact Metrics</vt:lpstr>
      <vt:lpstr>Environmental Sustainability</vt:lpstr>
      <vt:lpstr>Financial Summary (CapEx Year 1)</vt:lpstr>
      <vt:lpstr>Implementation Roadmap (12 Months)</vt:lpstr>
      <vt:lpstr>Conclusion &amp; Call to Action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Project Report for TST Social Development Trust.</dc:title>
  <dc:creator>Suhrid</dc:creator>
  <cp:lastModifiedBy>Suhrid</cp:lastModifiedBy>
  <cp:revision>35</cp:revision>
  <dcterms:created xsi:type="dcterms:W3CDTF">2026-03-11T15:49:09Z</dcterms:created>
  <dcterms:modified xsi:type="dcterms:W3CDTF">2026-03-14T16:02:13Z</dcterms:modified>
</cp:coreProperties>
</file>